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芫荽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468" y="5714491"/>
            <a:ext cx="5087065" cy="2547771"/>
            <a:chOff x="0" y="0"/>
            <a:chExt cx="1339803" cy="6710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9803" cy="671018"/>
            </a:xfrm>
            <a:custGeom>
              <a:avLst/>
              <a:gdLst/>
              <a:ahLst/>
              <a:cxnLst/>
              <a:rect r="r" b="b" t="t" l="l"/>
              <a:pathLst>
                <a:path h="671018" w="1339803">
                  <a:moveTo>
                    <a:pt x="152188" y="0"/>
                  </a:moveTo>
                  <a:lnTo>
                    <a:pt x="1187615" y="0"/>
                  </a:lnTo>
                  <a:cubicBezTo>
                    <a:pt x="1227977" y="0"/>
                    <a:pt x="1266687" y="16034"/>
                    <a:pt x="1295228" y="44575"/>
                  </a:cubicBezTo>
                  <a:cubicBezTo>
                    <a:pt x="1323769" y="73116"/>
                    <a:pt x="1339803" y="111825"/>
                    <a:pt x="1339803" y="152188"/>
                  </a:cubicBezTo>
                  <a:lnTo>
                    <a:pt x="1339803" y="518830"/>
                  </a:lnTo>
                  <a:cubicBezTo>
                    <a:pt x="1339803" y="559192"/>
                    <a:pt x="1323769" y="597902"/>
                    <a:pt x="1295228" y="626443"/>
                  </a:cubicBezTo>
                  <a:cubicBezTo>
                    <a:pt x="1266687" y="654984"/>
                    <a:pt x="1227977" y="671018"/>
                    <a:pt x="1187615" y="671018"/>
                  </a:cubicBezTo>
                  <a:lnTo>
                    <a:pt x="152188" y="671018"/>
                  </a:lnTo>
                  <a:cubicBezTo>
                    <a:pt x="111825" y="671018"/>
                    <a:pt x="73116" y="654984"/>
                    <a:pt x="44575" y="626443"/>
                  </a:cubicBezTo>
                  <a:cubicBezTo>
                    <a:pt x="16034" y="597902"/>
                    <a:pt x="0" y="559192"/>
                    <a:pt x="0" y="518830"/>
                  </a:cubicBezTo>
                  <a:lnTo>
                    <a:pt x="0" y="152188"/>
                  </a:lnTo>
                  <a:cubicBezTo>
                    <a:pt x="0" y="111825"/>
                    <a:pt x="16034" y="73116"/>
                    <a:pt x="44575" y="44575"/>
                  </a:cubicBezTo>
                  <a:cubicBezTo>
                    <a:pt x="73116" y="16034"/>
                    <a:pt x="111825" y="0"/>
                    <a:pt x="152188" y="0"/>
                  </a:cubicBezTo>
                  <a:close/>
                </a:path>
              </a:pathLst>
            </a:custGeom>
            <a:solidFill>
              <a:srgbClr val="F2DD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9803" cy="747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陳荔群 41043218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曾聖傑 41043220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蘇于驊 41043255</a:t>
              </a:r>
            </a:p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梁詠琳 41048110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9593" y="1591106"/>
            <a:ext cx="3308815" cy="718971"/>
            <a:chOff x="0" y="0"/>
            <a:chExt cx="871457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資料庫系統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8893236" y="7779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893236" y="90075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30825" y="2609860"/>
            <a:ext cx="11205356" cy="25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E-Commerce </a:t>
            </a:r>
          </a:p>
          <a:p>
            <a:pPr algn="ctr">
              <a:lnSpc>
                <a:spcPts val="9880"/>
              </a:lnSpc>
            </a:pPr>
            <a:r>
              <a:rPr lang="en-US" sz="9980" spc="-35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電商平台資料庫設計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489593" y="8790093"/>
            <a:ext cx="3308815" cy="718971"/>
            <a:chOff x="0" y="0"/>
            <a:chExt cx="871457" cy="1893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1457" cy="189359"/>
            </a:xfrm>
            <a:custGeom>
              <a:avLst/>
              <a:gdLst/>
              <a:ahLst/>
              <a:cxnLst/>
              <a:rect r="r" b="b" t="t" l="l"/>
              <a:pathLst>
                <a:path h="189359" w="871457">
                  <a:moveTo>
                    <a:pt x="94679" y="0"/>
                  </a:moveTo>
                  <a:lnTo>
                    <a:pt x="776778" y="0"/>
                  </a:lnTo>
                  <a:cubicBezTo>
                    <a:pt x="801889" y="0"/>
                    <a:pt x="825971" y="9975"/>
                    <a:pt x="843726" y="27731"/>
                  </a:cubicBezTo>
                  <a:cubicBezTo>
                    <a:pt x="861482" y="45487"/>
                    <a:pt x="871457" y="69569"/>
                    <a:pt x="871457" y="94679"/>
                  </a:cubicBezTo>
                  <a:lnTo>
                    <a:pt x="871457" y="94679"/>
                  </a:lnTo>
                  <a:cubicBezTo>
                    <a:pt x="871457" y="119790"/>
                    <a:pt x="861482" y="143872"/>
                    <a:pt x="843726" y="161628"/>
                  </a:cubicBezTo>
                  <a:cubicBezTo>
                    <a:pt x="825971" y="179383"/>
                    <a:pt x="801889" y="189359"/>
                    <a:pt x="776778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7A16F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71457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51">
                  <a:solidFill>
                    <a:srgbClr val="FBFAFC"/>
                  </a:solidFill>
                  <a:latin typeface="芫荽"/>
                  <a:ea typeface="芫荽"/>
                  <a:cs typeface="芫荽"/>
                  <a:sym typeface="芫荽"/>
                </a:rPr>
                <a:t>指導老師:江季翰老師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130424" y="971550"/>
            <a:ext cx="406122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簡報日期：2025/4/9（三）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8709" y="1340203"/>
            <a:ext cx="14738069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6416" y="1906525"/>
            <a:ext cx="7562473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 Admin（管理員）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admin_id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username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 Product（商品）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(PK)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stock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category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(FK → Seller.seller_id)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540580"/>
            <a:ext cx="3988237" cy="616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 Customer（買家）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2. Seller（賣家）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seller_id (PK)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name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(unique)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password_hash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7492" y="1327392"/>
            <a:ext cx="14935624" cy="91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6600" spc="-31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ER Diagram 詳細說明（實體與關係）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9890" y="1165467"/>
            <a:ext cx="5933226" cy="669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7. Review（商品評價）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review_id (PK)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rating (1-5)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comment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sz="343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review_date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09" y="2372964"/>
            <a:ext cx="7867959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5. Order（訂單）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(PK)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order_date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status（未付款 / 處理中 / 已出貨 / 已完成）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customer_id (FK → Customer.customer_id)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6. OrderItem（訂單項目）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order_id (FK → Order.order_id)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product_id (FK → Product.product_id)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quantity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price_at_purchase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複合主鍵：(order_id, product_id)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7A16F1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65467" y="4735105"/>
            <a:ext cx="11157067" cy="272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sz="10580" spc="-380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  <a:p>
            <a:pPr algn="ctr">
              <a:lnSpc>
                <a:spcPts val="10474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92597" y="837351"/>
            <a:ext cx="2372857" cy="2372857"/>
            <a:chOff x="0" y="0"/>
            <a:chExt cx="3163810" cy="3163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4331" y="610970"/>
              <a:ext cx="2015148" cy="1941870"/>
            </a:xfrm>
            <a:custGeom>
              <a:avLst/>
              <a:gdLst/>
              <a:ahLst/>
              <a:cxnLst/>
              <a:rect r="r" b="b" t="t" l="l"/>
              <a:pathLst>
                <a:path h="1941870" w="2015148">
                  <a:moveTo>
                    <a:pt x="0" y="0"/>
                  </a:moveTo>
                  <a:lnTo>
                    <a:pt x="2015148" y="0"/>
                  </a:lnTo>
                  <a:lnTo>
                    <a:pt x="2015148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61035" y="7075833"/>
            <a:ext cx="2372857" cy="2372857"/>
            <a:chOff x="0" y="0"/>
            <a:chExt cx="3163810" cy="31638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163810" cy="3163810"/>
              <a:chOff x="0" y="0"/>
              <a:chExt cx="735625" cy="7356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5625" cy="735625"/>
              </a:xfrm>
              <a:custGeom>
                <a:avLst/>
                <a:gdLst/>
                <a:ahLst/>
                <a:cxnLst/>
                <a:rect r="r" b="b" t="t" l="l"/>
                <a:pathLst>
                  <a:path h="735625" w="735625">
                    <a:moveTo>
                      <a:pt x="138617" y="0"/>
                    </a:moveTo>
                    <a:lnTo>
                      <a:pt x="597008" y="0"/>
                    </a:lnTo>
                    <a:cubicBezTo>
                      <a:pt x="673564" y="0"/>
                      <a:pt x="735625" y="62061"/>
                      <a:pt x="735625" y="138617"/>
                    </a:cubicBezTo>
                    <a:lnTo>
                      <a:pt x="735625" y="597008"/>
                    </a:lnTo>
                    <a:cubicBezTo>
                      <a:pt x="735625" y="633771"/>
                      <a:pt x="721021" y="669029"/>
                      <a:pt x="695025" y="695025"/>
                    </a:cubicBezTo>
                    <a:cubicBezTo>
                      <a:pt x="669029" y="721021"/>
                      <a:pt x="633771" y="735625"/>
                      <a:pt x="597008" y="735625"/>
                    </a:cubicBezTo>
                    <a:lnTo>
                      <a:pt x="138617" y="735625"/>
                    </a:lnTo>
                    <a:cubicBezTo>
                      <a:pt x="101854" y="735625"/>
                      <a:pt x="66596" y="721021"/>
                      <a:pt x="40600" y="695025"/>
                    </a:cubicBezTo>
                    <a:cubicBezTo>
                      <a:pt x="14604" y="669029"/>
                      <a:pt x="0" y="633771"/>
                      <a:pt x="0" y="597008"/>
                    </a:cubicBezTo>
                    <a:lnTo>
                      <a:pt x="0" y="138617"/>
                    </a:lnTo>
                    <a:cubicBezTo>
                      <a:pt x="0" y="101854"/>
                      <a:pt x="14604" y="66596"/>
                      <a:pt x="40600" y="40600"/>
                    </a:cubicBezTo>
                    <a:cubicBezTo>
                      <a:pt x="66596" y="14604"/>
                      <a:pt x="101854" y="0"/>
                      <a:pt x="138617" y="0"/>
                    </a:cubicBezTo>
                    <a:close/>
                  </a:path>
                </a:pathLst>
              </a:custGeom>
              <a:solidFill>
                <a:srgbClr val="FCFAFA"/>
              </a:solidFill>
              <a:ln w="19050" cap="rnd">
                <a:solidFill>
                  <a:srgbClr val="7A16F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735625" cy="80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22353" y="610970"/>
              <a:ext cx="2119104" cy="1941870"/>
            </a:xfrm>
            <a:custGeom>
              <a:avLst/>
              <a:gdLst/>
              <a:ahLst/>
              <a:cxnLst/>
              <a:rect r="r" b="b" t="t" l="l"/>
              <a:pathLst>
                <a:path h="1941870" w="2119104">
                  <a:moveTo>
                    <a:pt x="0" y="0"/>
                  </a:moveTo>
                  <a:lnTo>
                    <a:pt x="2119104" y="0"/>
                  </a:lnTo>
                  <a:lnTo>
                    <a:pt x="2119104" y="1941870"/>
                  </a:lnTo>
                  <a:lnTo>
                    <a:pt x="0" y="194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34375" y="2762689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65123" y="6957564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7"/>
                </a:lnTo>
                <a:lnTo>
                  <a:pt x="0" y="50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27699" y="1028700"/>
            <a:ext cx="7431601" cy="8229600"/>
            <a:chOff x="0" y="0"/>
            <a:chExt cx="664294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4294" cy="735625"/>
            </a:xfrm>
            <a:custGeom>
              <a:avLst/>
              <a:gdLst/>
              <a:ahLst/>
              <a:cxnLst/>
              <a:rect r="r" b="b" t="t" l="l"/>
              <a:pathLst>
                <a:path h="735625" w="664294">
                  <a:moveTo>
                    <a:pt x="104176" y="0"/>
                  </a:moveTo>
                  <a:lnTo>
                    <a:pt x="560118" y="0"/>
                  </a:lnTo>
                  <a:cubicBezTo>
                    <a:pt x="617653" y="0"/>
                    <a:pt x="664294" y="46641"/>
                    <a:pt x="664294" y="104176"/>
                  </a:cubicBezTo>
                  <a:lnTo>
                    <a:pt x="664294" y="631449"/>
                  </a:lnTo>
                  <a:cubicBezTo>
                    <a:pt x="664294" y="659078"/>
                    <a:pt x="653318" y="685576"/>
                    <a:pt x="633781" y="705113"/>
                  </a:cubicBezTo>
                  <a:cubicBezTo>
                    <a:pt x="614245" y="724649"/>
                    <a:pt x="587747" y="735625"/>
                    <a:pt x="560118" y="735625"/>
                  </a:cubicBezTo>
                  <a:lnTo>
                    <a:pt x="104176" y="735625"/>
                  </a:lnTo>
                  <a:cubicBezTo>
                    <a:pt x="76547" y="735625"/>
                    <a:pt x="50049" y="724649"/>
                    <a:pt x="30512" y="705113"/>
                  </a:cubicBezTo>
                  <a:cubicBezTo>
                    <a:pt x="10976" y="685576"/>
                    <a:pt x="0" y="659078"/>
                    <a:pt x="0" y="631449"/>
                  </a:cubicBezTo>
                  <a:lnTo>
                    <a:pt x="0" y="104176"/>
                  </a:lnTo>
                  <a:cubicBezTo>
                    <a:pt x="0" y="76547"/>
                    <a:pt x="10976" y="50049"/>
                    <a:pt x="30512" y="30512"/>
                  </a:cubicBezTo>
                  <a:cubicBezTo>
                    <a:pt x="50049" y="10976"/>
                    <a:pt x="76547" y="0"/>
                    <a:pt x="10417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4294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7699" y="4241702"/>
            <a:ext cx="7431601" cy="5016598"/>
            <a:chOff x="0" y="0"/>
            <a:chExt cx="1957294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7699" y="1028700"/>
            <a:ext cx="7431601" cy="5016598"/>
            <a:chOff x="0" y="0"/>
            <a:chExt cx="1957294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7294" cy="1321244"/>
            </a:xfrm>
            <a:custGeom>
              <a:avLst/>
              <a:gdLst/>
              <a:ahLst/>
              <a:cxnLst/>
              <a:rect r="r" b="b" t="t" l="l"/>
              <a:pathLst>
                <a:path h="1321244" w="1957294">
                  <a:moveTo>
                    <a:pt x="978647" y="0"/>
                  </a:moveTo>
                  <a:cubicBezTo>
                    <a:pt x="438155" y="0"/>
                    <a:pt x="0" y="295771"/>
                    <a:pt x="0" y="660622"/>
                  </a:cubicBezTo>
                  <a:cubicBezTo>
                    <a:pt x="0" y="1025473"/>
                    <a:pt x="438155" y="1321244"/>
                    <a:pt x="978647" y="1321244"/>
                  </a:cubicBezTo>
                  <a:cubicBezTo>
                    <a:pt x="1519139" y="1321244"/>
                    <a:pt x="1957294" y="1025473"/>
                    <a:pt x="1957294" y="660622"/>
                  </a:cubicBezTo>
                  <a:cubicBezTo>
                    <a:pt x="1957294" y="295771"/>
                    <a:pt x="1519139" y="0"/>
                    <a:pt x="978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83496" y="66717"/>
              <a:ext cx="1590301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21789" y="1634895"/>
            <a:ext cx="5843422" cy="7017209"/>
          </a:xfrm>
          <a:custGeom>
            <a:avLst/>
            <a:gdLst/>
            <a:ahLst/>
            <a:cxnLst/>
            <a:rect r="r" b="b" t="t" l="l"/>
            <a:pathLst>
              <a:path h="7017209" w="5843422">
                <a:moveTo>
                  <a:pt x="0" y="0"/>
                </a:moveTo>
                <a:lnTo>
                  <a:pt x="5843421" y="0"/>
                </a:lnTo>
                <a:lnTo>
                  <a:pt x="5843421" y="7017210"/>
                </a:lnTo>
                <a:lnTo>
                  <a:pt x="0" y="701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2399" y="3036015"/>
            <a:ext cx="7129853" cy="635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  <a:p>
            <a:pPr algn="just">
              <a:lnSpc>
                <a:spcPts val="394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</a:t>
            </a: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 Diagram</a:t>
            </a:r>
          </a:p>
          <a:p>
            <a:pPr algn="just">
              <a:lnSpc>
                <a:spcPts val="4228"/>
              </a:lnSpc>
            </a:pPr>
          </a:p>
          <a:p>
            <a:pPr algn="just" marL="652143" indent="-326072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ER Diagram 詳細說明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2399" y="1670312"/>
            <a:ext cx="6600567" cy="10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269" y="1259229"/>
            <a:ext cx="6889180" cy="7766383"/>
            <a:chOff x="0" y="0"/>
            <a:chExt cx="633995" cy="714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995" cy="714722"/>
            </a:xfrm>
            <a:custGeom>
              <a:avLst/>
              <a:gdLst/>
              <a:ahLst/>
              <a:cxnLst/>
              <a:rect r="r" b="b" t="t" l="l"/>
              <a:pathLst>
                <a:path h="714722" w="633995">
                  <a:moveTo>
                    <a:pt x="112378" y="0"/>
                  </a:moveTo>
                  <a:lnTo>
                    <a:pt x="521617" y="0"/>
                  </a:lnTo>
                  <a:cubicBezTo>
                    <a:pt x="583682" y="0"/>
                    <a:pt x="633995" y="50313"/>
                    <a:pt x="633995" y="112378"/>
                  </a:cubicBezTo>
                  <a:lnTo>
                    <a:pt x="633995" y="602344"/>
                  </a:lnTo>
                  <a:cubicBezTo>
                    <a:pt x="633995" y="632149"/>
                    <a:pt x="622156" y="660733"/>
                    <a:pt x="601081" y="681808"/>
                  </a:cubicBezTo>
                  <a:cubicBezTo>
                    <a:pt x="580006" y="702883"/>
                    <a:pt x="551422" y="714722"/>
                    <a:pt x="521617" y="714722"/>
                  </a:cubicBezTo>
                  <a:lnTo>
                    <a:pt x="112378" y="714722"/>
                  </a:lnTo>
                  <a:cubicBezTo>
                    <a:pt x="50313" y="714722"/>
                    <a:pt x="0" y="664409"/>
                    <a:pt x="0" y="602344"/>
                  </a:cubicBezTo>
                  <a:lnTo>
                    <a:pt x="0" y="112378"/>
                  </a:lnTo>
                  <a:cubicBezTo>
                    <a:pt x="0" y="50313"/>
                    <a:pt x="50313" y="0"/>
                    <a:pt x="112378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33995" cy="7718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706473">
            <a:off x="1792402" y="1160391"/>
            <a:ext cx="5330124" cy="7966217"/>
          </a:xfrm>
          <a:custGeom>
            <a:avLst/>
            <a:gdLst/>
            <a:ahLst/>
            <a:cxnLst/>
            <a:rect r="r" b="b" t="t" l="l"/>
            <a:pathLst>
              <a:path h="7966217" w="5330124">
                <a:moveTo>
                  <a:pt x="0" y="0"/>
                </a:moveTo>
                <a:lnTo>
                  <a:pt x="5330124" y="0"/>
                </a:lnTo>
                <a:lnTo>
                  <a:pt x="5330124" y="7966218"/>
                </a:lnTo>
                <a:lnTo>
                  <a:pt x="0" y="796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28332" y="1843090"/>
            <a:ext cx="11844526" cy="1848337"/>
            <a:chOff x="0" y="0"/>
            <a:chExt cx="1090025" cy="1700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0025" cy="170098"/>
            </a:xfrm>
            <a:custGeom>
              <a:avLst/>
              <a:gdLst/>
              <a:ahLst/>
              <a:cxnLst/>
              <a:rect r="r" b="b" t="t" l="l"/>
              <a:pathLst>
                <a:path h="170098" w="1090025">
                  <a:moveTo>
                    <a:pt x="42486" y="0"/>
                  </a:moveTo>
                  <a:lnTo>
                    <a:pt x="1047539" y="0"/>
                  </a:lnTo>
                  <a:cubicBezTo>
                    <a:pt x="1071003" y="0"/>
                    <a:pt x="1090025" y="19022"/>
                    <a:pt x="1090025" y="42486"/>
                  </a:cubicBezTo>
                  <a:lnTo>
                    <a:pt x="1090025" y="127612"/>
                  </a:lnTo>
                  <a:cubicBezTo>
                    <a:pt x="1090025" y="151077"/>
                    <a:pt x="1071003" y="170098"/>
                    <a:pt x="1047539" y="170098"/>
                  </a:cubicBezTo>
                  <a:lnTo>
                    <a:pt x="42486" y="170098"/>
                  </a:lnTo>
                  <a:cubicBezTo>
                    <a:pt x="19022" y="170098"/>
                    <a:pt x="0" y="151077"/>
                    <a:pt x="0" y="127612"/>
                  </a:cubicBezTo>
                  <a:lnTo>
                    <a:pt x="0" y="42486"/>
                  </a:lnTo>
                  <a:cubicBezTo>
                    <a:pt x="0" y="19022"/>
                    <a:pt x="19022" y="0"/>
                    <a:pt x="42486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90025" cy="227248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55676" y="4041580"/>
            <a:ext cx="5532367" cy="4164364"/>
          </a:xfrm>
          <a:custGeom>
            <a:avLst/>
            <a:gdLst/>
            <a:ahLst/>
            <a:cxnLst/>
            <a:rect r="r" b="b" t="t" l="l"/>
            <a:pathLst>
              <a:path h="4164364" w="5532367">
                <a:moveTo>
                  <a:pt x="0" y="0"/>
                </a:moveTo>
                <a:lnTo>
                  <a:pt x="5532367" y="0"/>
                </a:lnTo>
                <a:lnTo>
                  <a:pt x="5532367" y="4164363"/>
                </a:lnTo>
                <a:lnTo>
                  <a:pt x="0" y="416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97852" y="4902271"/>
            <a:ext cx="7400402" cy="190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8"/>
              </a:lnSpc>
              <a:spcBef>
                <a:spcPct val="0"/>
              </a:spcBef>
            </a:pPr>
            <a:r>
              <a:rPr lang="en-US" sz="27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本專題旨在設計一個結構完善的資料庫，用於支援電商平台的基本與進階功能，包括商品管理、訂單處理、顧客評論與使用者角色分級等，並最終以 SQL  進行實作。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1859" y="2263640"/>
            <a:ext cx="11599527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73"/>
              </a:lnSpc>
            </a:pPr>
            <a:r>
              <a:rPr lang="en-US" sz="7899" spc="-3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題目介紹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55676" y="361249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0893" y="680484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457" y="1028700"/>
            <a:ext cx="19364240" cy="8229600"/>
            <a:chOff x="0" y="0"/>
            <a:chExt cx="1730925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0925" cy="735625"/>
            </a:xfrm>
            <a:custGeom>
              <a:avLst/>
              <a:gdLst/>
              <a:ahLst/>
              <a:cxnLst/>
              <a:rect r="r" b="b" t="t" l="l"/>
              <a:pathLst>
                <a:path h="735625" w="1730925">
                  <a:moveTo>
                    <a:pt x="39980" y="0"/>
                  </a:moveTo>
                  <a:lnTo>
                    <a:pt x="1690944" y="0"/>
                  </a:lnTo>
                  <a:cubicBezTo>
                    <a:pt x="1713025" y="0"/>
                    <a:pt x="1730925" y="17900"/>
                    <a:pt x="1730925" y="39980"/>
                  </a:cubicBezTo>
                  <a:lnTo>
                    <a:pt x="1730925" y="695645"/>
                  </a:lnTo>
                  <a:cubicBezTo>
                    <a:pt x="1730925" y="706248"/>
                    <a:pt x="1726713" y="716417"/>
                    <a:pt x="1719215" y="723915"/>
                  </a:cubicBezTo>
                  <a:cubicBezTo>
                    <a:pt x="1711717" y="731413"/>
                    <a:pt x="1701548" y="735625"/>
                    <a:pt x="1690944" y="735625"/>
                  </a:cubicBezTo>
                  <a:lnTo>
                    <a:pt x="39980" y="735625"/>
                  </a:lnTo>
                  <a:cubicBezTo>
                    <a:pt x="29377" y="735625"/>
                    <a:pt x="19208" y="731413"/>
                    <a:pt x="11710" y="723915"/>
                  </a:cubicBezTo>
                  <a:cubicBezTo>
                    <a:pt x="4212" y="716417"/>
                    <a:pt x="0" y="706248"/>
                    <a:pt x="0" y="69564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30925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7626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76264" y="4241702"/>
            <a:ext cx="6837991" cy="5016598"/>
            <a:chOff x="0" y="0"/>
            <a:chExt cx="1800952" cy="13212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476264" y="1028700"/>
            <a:ext cx="6837991" cy="5016598"/>
            <a:chOff x="0" y="0"/>
            <a:chExt cx="1800952" cy="13212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952" cy="1321244"/>
            </a:xfrm>
            <a:custGeom>
              <a:avLst/>
              <a:gdLst/>
              <a:ahLst/>
              <a:cxnLst/>
              <a:rect r="r" b="b" t="t" l="l"/>
              <a:pathLst>
                <a:path h="1321244" w="1800952">
                  <a:moveTo>
                    <a:pt x="900476" y="0"/>
                  </a:moveTo>
                  <a:cubicBezTo>
                    <a:pt x="403157" y="0"/>
                    <a:pt x="0" y="295771"/>
                    <a:pt x="0" y="660622"/>
                  </a:cubicBezTo>
                  <a:cubicBezTo>
                    <a:pt x="0" y="1025473"/>
                    <a:pt x="403157" y="1321244"/>
                    <a:pt x="900476" y="1321244"/>
                  </a:cubicBezTo>
                  <a:cubicBezTo>
                    <a:pt x="1397795" y="1321244"/>
                    <a:pt x="1800952" y="1025473"/>
                    <a:pt x="1800952" y="660622"/>
                  </a:cubicBezTo>
                  <a:cubicBezTo>
                    <a:pt x="1800952" y="295771"/>
                    <a:pt x="1397795" y="0"/>
                    <a:pt x="900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68839" y="66717"/>
              <a:ext cx="1463274" cy="1130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26653" y="2726760"/>
            <a:ext cx="12632647" cy="2576900"/>
            <a:chOff x="0" y="0"/>
            <a:chExt cx="3327117" cy="678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27117" cy="678690"/>
            </a:xfrm>
            <a:custGeom>
              <a:avLst/>
              <a:gdLst/>
              <a:ahLst/>
              <a:cxnLst/>
              <a:rect r="r" b="b" t="t" l="l"/>
              <a:pathLst>
                <a:path h="678690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617405"/>
                  </a:lnTo>
                  <a:cubicBezTo>
                    <a:pt x="3327117" y="651251"/>
                    <a:pt x="3299678" y="678690"/>
                    <a:pt x="3265832" y="678690"/>
                  </a:cubicBezTo>
                  <a:lnTo>
                    <a:pt x="61285" y="678690"/>
                  </a:lnTo>
                  <a:cubicBezTo>
                    <a:pt x="45031" y="678690"/>
                    <a:pt x="29443" y="672233"/>
                    <a:pt x="17950" y="660740"/>
                  </a:cubicBezTo>
                  <a:cubicBezTo>
                    <a:pt x="6457" y="649246"/>
                    <a:pt x="0" y="633658"/>
                    <a:pt x="0" y="617405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327117" cy="735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🛒 應用情境：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本系統模擬一個電商平台（如蝦皮），讓賣家能夠上架商品、管理訂單，買家能夠註冊帳號、瀏覽商品、下訂單與付款，並提供評價功能。系統亦包含後台管理員可監控整體平台狀況。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26653" y="1457675"/>
            <a:ext cx="9034694" cy="110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應用情境與使用案例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255853" y="1689257"/>
            <a:ext cx="5338376" cy="6908486"/>
          </a:xfrm>
          <a:custGeom>
            <a:avLst/>
            <a:gdLst/>
            <a:ahLst/>
            <a:cxnLst/>
            <a:rect r="r" b="b" t="t" l="l"/>
            <a:pathLst>
              <a:path h="6908486" w="5338376">
                <a:moveTo>
                  <a:pt x="0" y="0"/>
                </a:moveTo>
                <a:lnTo>
                  <a:pt x="5338376" y="0"/>
                </a:lnTo>
                <a:lnTo>
                  <a:pt x="5338376" y="6908486"/>
                </a:lnTo>
                <a:lnTo>
                  <a:pt x="0" y="690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96909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626653" y="5381625"/>
            <a:ext cx="12632647" cy="3570001"/>
            <a:chOff x="0" y="0"/>
            <a:chExt cx="3327117" cy="9402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27117" cy="940247"/>
            </a:xfrm>
            <a:custGeom>
              <a:avLst/>
              <a:gdLst/>
              <a:ahLst/>
              <a:cxnLst/>
              <a:rect r="r" b="b" t="t" l="l"/>
              <a:pathLst>
                <a:path h="940247" w="3327117">
                  <a:moveTo>
                    <a:pt x="61285" y="0"/>
                  </a:moveTo>
                  <a:lnTo>
                    <a:pt x="3265832" y="0"/>
                  </a:lnTo>
                  <a:cubicBezTo>
                    <a:pt x="3299678" y="0"/>
                    <a:pt x="3327117" y="27438"/>
                    <a:pt x="3327117" y="61285"/>
                  </a:cubicBezTo>
                  <a:lnTo>
                    <a:pt x="3327117" y="878962"/>
                  </a:lnTo>
                  <a:cubicBezTo>
                    <a:pt x="3327117" y="895216"/>
                    <a:pt x="3320660" y="910804"/>
                    <a:pt x="3309167" y="922297"/>
                  </a:cubicBezTo>
                  <a:cubicBezTo>
                    <a:pt x="3297674" y="933790"/>
                    <a:pt x="3282085" y="940247"/>
                    <a:pt x="3265832" y="940247"/>
                  </a:cubicBezTo>
                  <a:lnTo>
                    <a:pt x="61285" y="940247"/>
                  </a:lnTo>
                  <a:cubicBezTo>
                    <a:pt x="27438" y="940247"/>
                    <a:pt x="0" y="912809"/>
                    <a:pt x="0" y="878962"/>
                  </a:cubicBezTo>
                  <a:lnTo>
                    <a:pt x="0" y="61285"/>
                  </a:lnTo>
                  <a:cubicBezTo>
                    <a:pt x="0" y="27438"/>
                    <a:pt x="27438" y="0"/>
                    <a:pt x="61285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327117" cy="997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👤 使用者角色：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顧客：註冊 / 瀏覽商品 / 下單 / 評價商品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賣家：上架商品 / 管理庫存 / 查看訂單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管理員：管理用戶 / 商品 / 訂單狀態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52299" y="1396218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6"/>
                </a:lnTo>
                <a:lnTo>
                  <a:pt x="0" y="6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4284" y="811964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77258" y="2467713"/>
          <a:ext cx="11933483" cy="6209812"/>
        </p:xfrm>
        <a:graphic>
          <a:graphicData uri="http://schemas.openxmlformats.org/drawingml/2006/table">
            <a:tbl>
              <a:tblPr/>
              <a:tblGrid>
                <a:gridCol w="1693882"/>
                <a:gridCol w="10239601"/>
              </a:tblGrid>
              <a:tr h="1388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使用者角色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13"/>
                        </a:lnSpc>
                        <a:defRPr/>
                      </a:pPr>
                      <a:r>
                        <a:rPr lang="en-US" sz="250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使用案例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買家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註冊/登入、瀏覽商品、加入購物車、下單、付款、查看訂單、評價商品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80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賣家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註冊/登入、上架商品、修改商品資訊、查看訂單、出貨、查看評論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管理員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68"/>
                        </a:lnSpc>
                        <a:defRPr/>
                      </a:pPr>
                      <a:r>
                        <a:rPr lang="en-US" sz="2763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查看平台交易記錄、管理用戶帳號、下架不當商品</a:t>
                      </a:r>
                      <a:endParaRPr lang="en-US" sz="1100"/>
                    </a:p>
                  </a:txBody>
                  <a:tcPr marL="160774" marR="160774" marT="160774" marB="160774" anchor="ctr">
                    <a:lnL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15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17288" y="1320108"/>
            <a:ext cx="11821678" cy="170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6"/>
              </a:lnSpc>
            </a:pPr>
            <a:r>
              <a:rPr lang="en-US" sz="6900" spc="-324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主要使用案例 Use Cases</a:t>
            </a:r>
          </a:p>
          <a:p>
            <a:pPr algn="l">
              <a:lnSpc>
                <a:spcPts val="64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7574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66844" y="3585473"/>
            <a:ext cx="6568160" cy="718971"/>
            <a:chOff x="0" y="0"/>
            <a:chExt cx="1729886" cy="189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9886" cy="189359"/>
            </a:xfrm>
            <a:custGeom>
              <a:avLst/>
              <a:gdLst/>
              <a:ahLst/>
              <a:cxnLst/>
              <a:rect r="r" b="b" t="t" l="l"/>
              <a:pathLst>
                <a:path h="189359" w="1729886">
                  <a:moveTo>
                    <a:pt x="94679" y="0"/>
                  </a:moveTo>
                  <a:lnTo>
                    <a:pt x="1635206" y="0"/>
                  </a:lnTo>
                  <a:cubicBezTo>
                    <a:pt x="1660317" y="0"/>
                    <a:pt x="1684399" y="9975"/>
                    <a:pt x="1702155" y="27731"/>
                  </a:cubicBezTo>
                  <a:cubicBezTo>
                    <a:pt x="1719911" y="45487"/>
                    <a:pt x="1729886" y="69569"/>
                    <a:pt x="1729886" y="94679"/>
                  </a:cubicBezTo>
                  <a:lnTo>
                    <a:pt x="1729886" y="94679"/>
                  </a:lnTo>
                  <a:cubicBezTo>
                    <a:pt x="1729886" y="119790"/>
                    <a:pt x="1719911" y="143872"/>
                    <a:pt x="1702155" y="161628"/>
                  </a:cubicBezTo>
                  <a:cubicBezTo>
                    <a:pt x="1684399" y="179383"/>
                    <a:pt x="1660317" y="189359"/>
                    <a:pt x="1635206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29886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功能性需求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15087" y="4381696"/>
            <a:ext cx="11119917" cy="425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使用者需註冊帳號以使用系統功能。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賣家可以上傳商品資料，包含名稱、價格、庫存、分類等資訊。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買家可搜尋、瀏覽、下單與付款。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系統須紀錄每筆訂單明細、付款狀態與物流狀態。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買家可於訂單完成後針對商品評價。</a:t>
            </a:r>
          </a:p>
          <a:p>
            <a:pPr algn="just" marL="652143" indent="-326072" lvl="1">
              <a:lnSpc>
                <a:spcPts val="4228"/>
              </a:lnSpc>
              <a:buAutoNum type="arabicPeriod" startAt="1"/>
            </a:pPr>
            <a:r>
              <a:rPr lang="en-US" sz="30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管理員可檢舉/審查商品與用戶。</a:t>
            </a:r>
          </a:p>
          <a:p>
            <a:pPr algn="just">
              <a:lnSpc>
                <a:spcPts val="422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A16F1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75744" y="1028700"/>
            <a:ext cx="6837991" cy="8229600"/>
            <a:chOff x="0" y="0"/>
            <a:chExt cx="611232" cy="735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232" cy="735625"/>
            </a:xfrm>
            <a:custGeom>
              <a:avLst/>
              <a:gdLst/>
              <a:ahLst/>
              <a:cxnLst/>
              <a:rect r="r" b="b" t="t" l="l"/>
              <a:pathLst>
                <a:path h="735625" w="611232">
                  <a:moveTo>
                    <a:pt x="113219" y="0"/>
                  </a:moveTo>
                  <a:lnTo>
                    <a:pt x="498013" y="0"/>
                  </a:lnTo>
                  <a:cubicBezTo>
                    <a:pt x="528041" y="0"/>
                    <a:pt x="556838" y="11928"/>
                    <a:pt x="578071" y="33161"/>
                  </a:cubicBezTo>
                  <a:cubicBezTo>
                    <a:pt x="599304" y="54394"/>
                    <a:pt x="611232" y="83192"/>
                    <a:pt x="611232" y="113219"/>
                  </a:cubicBezTo>
                  <a:lnTo>
                    <a:pt x="611232" y="622406"/>
                  </a:lnTo>
                  <a:cubicBezTo>
                    <a:pt x="611232" y="652433"/>
                    <a:pt x="599304" y="681231"/>
                    <a:pt x="578071" y="702464"/>
                  </a:cubicBezTo>
                  <a:cubicBezTo>
                    <a:pt x="556838" y="723697"/>
                    <a:pt x="528041" y="735625"/>
                    <a:pt x="498013" y="735625"/>
                  </a:cubicBezTo>
                  <a:lnTo>
                    <a:pt x="113219" y="735625"/>
                  </a:lnTo>
                  <a:cubicBezTo>
                    <a:pt x="83192" y="735625"/>
                    <a:pt x="54394" y="723697"/>
                    <a:pt x="33161" y="702464"/>
                  </a:cubicBezTo>
                  <a:cubicBezTo>
                    <a:pt x="11928" y="681231"/>
                    <a:pt x="0" y="652433"/>
                    <a:pt x="0" y="622406"/>
                  </a:cubicBezTo>
                  <a:lnTo>
                    <a:pt x="0" y="113219"/>
                  </a:lnTo>
                  <a:cubicBezTo>
                    <a:pt x="0" y="83192"/>
                    <a:pt x="11928" y="54394"/>
                    <a:pt x="33161" y="33161"/>
                  </a:cubicBezTo>
                  <a:cubicBezTo>
                    <a:pt x="54394" y="11928"/>
                    <a:pt x="83192" y="0"/>
                    <a:pt x="113219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11232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15087" y="4343596"/>
            <a:ext cx="11119917" cy="422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資料庫必須支援並發存取。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操作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須於 3 秒內回應。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資料需每日備份一次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algn="just" marL="1040754" indent="-520377" lvl="1">
              <a:lnSpc>
                <a:spcPts val="6748"/>
              </a:lnSpc>
              <a:buAutoNum type="arabicPeriod" startAt="1"/>
            </a:pP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個資（如密碼）必須加密儲存</a:t>
            </a:r>
            <a:r>
              <a:rPr lang="en-US" sz="4820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  <a:p>
            <a:pPr algn="just">
              <a:lnSpc>
                <a:spcPts val="674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202" y="1519166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5" y="0"/>
                </a:lnTo>
                <a:lnTo>
                  <a:pt x="695035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1873" y="8319513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1" y="0"/>
                </a:lnTo>
                <a:lnTo>
                  <a:pt x="415011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415087" y="3657436"/>
            <a:ext cx="6568160" cy="718971"/>
            <a:chOff x="0" y="0"/>
            <a:chExt cx="1729886" cy="1893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9886" cy="189359"/>
            </a:xfrm>
            <a:custGeom>
              <a:avLst/>
              <a:gdLst/>
              <a:ahLst/>
              <a:cxnLst/>
              <a:rect r="r" b="b" t="t" l="l"/>
              <a:pathLst>
                <a:path h="189359" w="1729886">
                  <a:moveTo>
                    <a:pt x="94679" y="0"/>
                  </a:moveTo>
                  <a:lnTo>
                    <a:pt x="1635206" y="0"/>
                  </a:lnTo>
                  <a:cubicBezTo>
                    <a:pt x="1660317" y="0"/>
                    <a:pt x="1684399" y="9975"/>
                    <a:pt x="1702155" y="27731"/>
                  </a:cubicBezTo>
                  <a:cubicBezTo>
                    <a:pt x="1719911" y="45487"/>
                    <a:pt x="1729886" y="69569"/>
                    <a:pt x="1729886" y="94679"/>
                  </a:cubicBezTo>
                  <a:lnTo>
                    <a:pt x="1729886" y="94679"/>
                  </a:lnTo>
                  <a:cubicBezTo>
                    <a:pt x="1729886" y="119790"/>
                    <a:pt x="1719911" y="143872"/>
                    <a:pt x="1702155" y="161628"/>
                  </a:cubicBezTo>
                  <a:cubicBezTo>
                    <a:pt x="1684399" y="179383"/>
                    <a:pt x="1660317" y="189359"/>
                    <a:pt x="1635206" y="189359"/>
                  </a:cubicBezTo>
                  <a:lnTo>
                    <a:pt x="94679" y="189359"/>
                  </a:lnTo>
                  <a:cubicBezTo>
                    <a:pt x="69569" y="189359"/>
                    <a:pt x="45487" y="179383"/>
                    <a:pt x="27731" y="161628"/>
                  </a:cubicBezTo>
                  <a:cubicBezTo>
                    <a:pt x="9975" y="143872"/>
                    <a:pt x="0" y="119790"/>
                    <a:pt x="0" y="94679"/>
                  </a:cubicBezTo>
                  <a:lnTo>
                    <a:pt x="0" y="94679"/>
                  </a:lnTo>
                  <a:cubicBezTo>
                    <a:pt x="0" y="69569"/>
                    <a:pt x="9975" y="45487"/>
                    <a:pt x="27731" y="27731"/>
                  </a:cubicBezTo>
                  <a:cubicBezTo>
                    <a:pt x="45487" y="9975"/>
                    <a:pt x="69569" y="0"/>
                    <a:pt x="94679" y="0"/>
                  </a:cubicBezTo>
                  <a:close/>
                </a:path>
              </a:pathLst>
            </a:custGeom>
            <a:solidFill>
              <a:srgbClr val="FBFA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29886" cy="24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7A16F1"/>
                  </a:solidFill>
                  <a:latin typeface="芫荽"/>
                  <a:ea typeface="芫荽"/>
                  <a:cs typeface="芫荽"/>
                  <a:sym typeface="芫荽"/>
                </a:rPr>
                <a:t>非功能性需求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15087" y="1425712"/>
            <a:ext cx="11119917" cy="215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3"/>
              </a:lnSpc>
            </a:pPr>
            <a:r>
              <a:rPr lang="en-US" sz="7899" spc="-371">
                <a:solidFill>
                  <a:srgbClr val="FBFAFC"/>
                </a:solidFill>
                <a:latin typeface="芫荽"/>
                <a:ea typeface="芫荽"/>
                <a:cs typeface="芫荽"/>
                <a:sym typeface="芫荽"/>
              </a:rPr>
              <a:t>系統需求說明</a:t>
            </a:r>
          </a:p>
          <a:p>
            <a:pPr algn="l">
              <a:lnSpc>
                <a:spcPts val="83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450816" cy="735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0816" cy="735625"/>
            </a:xfrm>
            <a:custGeom>
              <a:avLst/>
              <a:gdLst/>
              <a:ahLst/>
              <a:cxnLst/>
              <a:rect r="r" b="b" t="t" l="l"/>
              <a:pathLst>
                <a:path h="735625" w="1450816">
                  <a:moveTo>
                    <a:pt x="47700" y="0"/>
                  </a:moveTo>
                  <a:lnTo>
                    <a:pt x="1403117" y="0"/>
                  </a:lnTo>
                  <a:cubicBezTo>
                    <a:pt x="1415767" y="0"/>
                    <a:pt x="1427900" y="5025"/>
                    <a:pt x="1436845" y="13971"/>
                  </a:cubicBezTo>
                  <a:cubicBezTo>
                    <a:pt x="1445791" y="22916"/>
                    <a:pt x="1450816" y="35049"/>
                    <a:pt x="1450816" y="47700"/>
                  </a:cubicBezTo>
                  <a:lnTo>
                    <a:pt x="1450816" y="687926"/>
                  </a:lnTo>
                  <a:cubicBezTo>
                    <a:pt x="1450816" y="700576"/>
                    <a:pt x="1445791" y="712709"/>
                    <a:pt x="1436845" y="721654"/>
                  </a:cubicBezTo>
                  <a:cubicBezTo>
                    <a:pt x="1427900" y="730600"/>
                    <a:pt x="1415767" y="735625"/>
                    <a:pt x="1403117" y="735625"/>
                  </a:cubicBezTo>
                  <a:lnTo>
                    <a:pt x="47700" y="735625"/>
                  </a:lnTo>
                  <a:cubicBezTo>
                    <a:pt x="35049" y="735625"/>
                    <a:pt x="22916" y="730600"/>
                    <a:pt x="13971" y="721654"/>
                  </a:cubicBezTo>
                  <a:cubicBezTo>
                    <a:pt x="5025" y="712709"/>
                    <a:pt x="0" y="700576"/>
                    <a:pt x="0" y="68792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50816" cy="79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7581" y="1823613"/>
            <a:ext cx="8976790" cy="278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完整性限制</a:t>
            </a:r>
          </a:p>
          <a:p>
            <a:pPr algn="l">
              <a:lnSpc>
                <a:spcPts val="7208"/>
              </a:lnSpc>
            </a:pPr>
            <a:r>
              <a:rPr lang="en-US" sz="6800" spc="-31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（Integrity Constraints）</a:t>
            </a:r>
          </a:p>
          <a:p>
            <a:pPr algn="l">
              <a:lnSpc>
                <a:spcPts val="720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77581" y="4236657"/>
            <a:ext cx="9843631" cy="446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主鍵唯一性：每筆商品、訂單、使用者皆有唯一 ID。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外鍵約束：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商品屬於某賣家（Product.seller_id -&gt; Seller.id）</a:t>
            </a:r>
          </a:p>
          <a:p>
            <a:pPr algn="just" marL="1088392" indent="-362797" lvl="2">
              <a:lnSpc>
                <a:spcPts val="3528"/>
              </a:lnSpc>
              <a:buFont typeface="Arial"/>
              <a:buChar char="⚬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訂單屬於某買家（Order.customer_id -&gt; Customer.id）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庫存限制：商品庫存數量不得為負。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付款狀態驗證：僅當付款成功後，訂單狀態才能從「未付款」轉為「處理中」。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評價限制：使用者只能針對已完成的訂單商品進行評價一次。</a:t>
            </a:r>
          </a:p>
          <a:p>
            <a:pPr algn="just" marL="544196" indent="-272098" lvl="1">
              <a:lnSpc>
                <a:spcPts val="3528"/>
              </a:lnSpc>
              <a:buAutoNum type="arabicPeriod" startAt="1"/>
            </a:pPr>
            <a:r>
              <a:rPr lang="en-US" sz="252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Email 唯一性：每個使用者帳號的 Email 必須唯一。</a:t>
            </a:r>
          </a:p>
          <a:p>
            <a:pPr algn="just">
              <a:lnSpc>
                <a:spcPts val="352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959337" y="1155993"/>
            <a:ext cx="5162867" cy="3404646"/>
            <a:chOff x="0" y="0"/>
            <a:chExt cx="475127" cy="3133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5127" cy="313322"/>
            </a:xfrm>
            <a:custGeom>
              <a:avLst/>
              <a:gdLst/>
              <a:ahLst/>
              <a:cxnLst/>
              <a:rect r="r" b="b" t="t" l="l"/>
              <a:pathLst>
                <a:path h="313322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163368"/>
                  </a:lnTo>
                  <a:cubicBezTo>
                    <a:pt x="475127" y="203138"/>
                    <a:pt x="459328" y="241279"/>
                    <a:pt x="431206" y="269401"/>
                  </a:cubicBezTo>
                  <a:cubicBezTo>
                    <a:pt x="403084" y="297523"/>
                    <a:pt x="364943" y="313322"/>
                    <a:pt x="325173" y="313322"/>
                  </a:cubicBezTo>
                  <a:lnTo>
                    <a:pt x="149954" y="313322"/>
                  </a:lnTo>
                  <a:cubicBezTo>
                    <a:pt x="67137" y="313322"/>
                    <a:pt x="0" y="246185"/>
                    <a:pt x="0" y="163368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5127" cy="370472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59337" y="4542136"/>
            <a:ext cx="5162867" cy="4588871"/>
            <a:chOff x="0" y="0"/>
            <a:chExt cx="475127" cy="422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5127" cy="422303"/>
            </a:xfrm>
            <a:custGeom>
              <a:avLst/>
              <a:gdLst/>
              <a:ahLst/>
              <a:cxnLst/>
              <a:rect r="r" b="b" t="t" l="l"/>
              <a:pathLst>
                <a:path h="422303" w="475127">
                  <a:moveTo>
                    <a:pt x="149954" y="0"/>
                  </a:moveTo>
                  <a:lnTo>
                    <a:pt x="325173" y="0"/>
                  </a:lnTo>
                  <a:cubicBezTo>
                    <a:pt x="407990" y="0"/>
                    <a:pt x="475127" y="67137"/>
                    <a:pt x="475127" y="149954"/>
                  </a:cubicBezTo>
                  <a:lnTo>
                    <a:pt x="475127" y="272349"/>
                  </a:lnTo>
                  <a:cubicBezTo>
                    <a:pt x="475127" y="312120"/>
                    <a:pt x="459328" y="350261"/>
                    <a:pt x="431206" y="378383"/>
                  </a:cubicBezTo>
                  <a:cubicBezTo>
                    <a:pt x="403084" y="406505"/>
                    <a:pt x="364943" y="422303"/>
                    <a:pt x="325173" y="422303"/>
                  </a:cubicBezTo>
                  <a:lnTo>
                    <a:pt x="149954" y="422303"/>
                  </a:lnTo>
                  <a:cubicBezTo>
                    <a:pt x="67137" y="422303"/>
                    <a:pt x="0" y="355167"/>
                    <a:pt x="0" y="272349"/>
                  </a:cubicBezTo>
                  <a:lnTo>
                    <a:pt x="0" y="149954"/>
                  </a:lnTo>
                  <a:cubicBezTo>
                    <a:pt x="0" y="110184"/>
                    <a:pt x="15799" y="72042"/>
                    <a:pt x="43920" y="43920"/>
                  </a:cubicBezTo>
                  <a:cubicBezTo>
                    <a:pt x="72042" y="15799"/>
                    <a:pt x="110184" y="0"/>
                    <a:pt x="149954" y="0"/>
                  </a:cubicBezTo>
                  <a:close/>
                </a:path>
              </a:pathLst>
            </a:custGeom>
            <a:solidFill>
              <a:srgbClr val="FBFAFC"/>
            </a:solidFill>
            <a:ln w="28575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5127" cy="479453"/>
            </a:xfrm>
            <a:prstGeom prst="rect">
              <a:avLst/>
            </a:prstGeom>
          </p:spPr>
          <p:txBody>
            <a:bodyPr anchor="ctr" rtlCol="false" tIns="49343" lIns="49343" bIns="49343" rIns="49343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37" y="4560639"/>
            <a:ext cx="5162867" cy="4570368"/>
            <a:chOff x="0" y="0"/>
            <a:chExt cx="1359767" cy="12037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767" cy="1203718"/>
            </a:xfrm>
            <a:custGeom>
              <a:avLst/>
              <a:gdLst/>
              <a:ahLst/>
              <a:cxnLst/>
              <a:rect r="r" b="b" t="t" l="l"/>
              <a:pathLst>
                <a:path h="1203718" w="1359767">
                  <a:moveTo>
                    <a:pt x="679884" y="0"/>
                  </a:moveTo>
                  <a:cubicBezTo>
                    <a:pt x="304394" y="0"/>
                    <a:pt x="0" y="269462"/>
                    <a:pt x="0" y="601859"/>
                  </a:cubicBezTo>
                  <a:cubicBezTo>
                    <a:pt x="0" y="934257"/>
                    <a:pt x="304394" y="1203718"/>
                    <a:pt x="679884" y="1203718"/>
                  </a:cubicBezTo>
                  <a:cubicBezTo>
                    <a:pt x="1055373" y="1203718"/>
                    <a:pt x="1359767" y="934257"/>
                    <a:pt x="1359767" y="601859"/>
                  </a:cubicBezTo>
                  <a:cubicBezTo>
                    <a:pt x="1359767" y="26946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27478" y="55699"/>
              <a:ext cx="1104811" cy="103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049322" y="4985036"/>
            <a:ext cx="3373546" cy="3659665"/>
          </a:xfrm>
          <a:custGeom>
            <a:avLst/>
            <a:gdLst/>
            <a:ahLst/>
            <a:cxnLst/>
            <a:rect r="r" b="b" t="t" l="l"/>
            <a:pathLst>
              <a:path h="3659665" w="3373546">
                <a:moveTo>
                  <a:pt x="0" y="0"/>
                </a:moveTo>
                <a:lnTo>
                  <a:pt x="3373545" y="0"/>
                </a:lnTo>
                <a:lnTo>
                  <a:pt x="3373545" y="3659665"/>
                </a:lnTo>
                <a:lnTo>
                  <a:pt x="0" y="365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49322" y="1357597"/>
            <a:ext cx="2877360" cy="2958033"/>
          </a:xfrm>
          <a:custGeom>
            <a:avLst/>
            <a:gdLst/>
            <a:ahLst/>
            <a:cxnLst/>
            <a:rect r="r" b="b" t="t" l="l"/>
            <a:pathLst>
              <a:path h="2958033" w="2877360">
                <a:moveTo>
                  <a:pt x="0" y="0"/>
                </a:moveTo>
                <a:lnTo>
                  <a:pt x="2877359" y="0"/>
                </a:lnTo>
                <a:lnTo>
                  <a:pt x="2877359" y="2958033"/>
                </a:lnTo>
                <a:lnTo>
                  <a:pt x="0" y="2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959337" y="1155993"/>
            <a:ext cx="5162867" cy="3386143"/>
            <a:chOff x="0" y="0"/>
            <a:chExt cx="1359767" cy="8918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9767" cy="891824"/>
            </a:xfrm>
            <a:custGeom>
              <a:avLst/>
              <a:gdLst/>
              <a:ahLst/>
              <a:cxnLst/>
              <a:rect r="r" b="b" t="t" l="l"/>
              <a:pathLst>
                <a:path h="891824" w="1359767">
                  <a:moveTo>
                    <a:pt x="679884" y="0"/>
                  </a:moveTo>
                  <a:cubicBezTo>
                    <a:pt x="304394" y="0"/>
                    <a:pt x="0" y="199642"/>
                    <a:pt x="0" y="445912"/>
                  </a:cubicBezTo>
                  <a:cubicBezTo>
                    <a:pt x="0" y="692182"/>
                    <a:pt x="304394" y="891824"/>
                    <a:pt x="679884" y="891824"/>
                  </a:cubicBezTo>
                  <a:cubicBezTo>
                    <a:pt x="1055373" y="891824"/>
                    <a:pt x="1359767" y="692182"/>
                    <a:pt x="1359767" y="445912"/>
                  </a:cubicBezTo>
                  <a:cubicBezTo>
                    <a:pt x="1359767" y="199642"/>
                    <a:pt x="1055373" y="0"/>
                    <a:pt x="679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7A16F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478" y="26458"/>
              <a:ext cx="1104811" cy="781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26681" y="3654907"/>
            <a:ext cx="695035" cy="695035"/>
          </a:xfrm>
          <a:custGeom>
            <a:avLst/>
            <a:gdLst/>
            <a:ahLst/>
            <a:cxnLst/>
            <a:rect r="r" b="b" t="t" l="l"/>
            <a:pathLst>
              <a:path h="695035" w="695035">
                <a:moveTo>
                  <a:pt x="0" y="0"/>
                </a:moveTo>
                <a:lnTo>
                  <a:pt x="695036" y="0"/>
                </a:lnTo>
                <a:lnTo>
                  <a:pt x="695036" y="695035"/>
                </a:lnTo>
                <a:lnTo>
                  <a:pt x="0" y="69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3237" y="5143500"/>
            <a:ext cx="415010" cy="415010"/>
          </a:xfrm>
          <a:custGeom>
            <a:avLst/>
            <a:gdLst/>
            <a:ahLst/>
            <a:cxnLst/>
            <a:rect r="r" b="b" t="t" l="l"/>
            <a:pathLst>
              <a:path h="415010" w="415010">
                <a:moveTo>
                  <a:pt x="0" y="0"/>
                </a:moveTo>
                <a:lnTo>
                  <a:pt x="415010" y="0"/>
                </a:lnTo>
                <a:lnTo>
                  <a:pt x="415010" y="415010"/>
                </a:lnTo>
                <a:lnTo>
                  <a:pt x="0" y="415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A1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1991" y="665504"/>
            <a:ext cx="17204018" cy="8955992"/>
            <a:chOff x="0" y="0"/>
            <a:chExt cx="4720783" cy="2457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0782" cy="2457524"/>
            </a:xfrm>
            <a:custGeom>
              <a:avLst/>
              <a:gdLst/>
              <a:ahLst/>
              <a:cxnLst/>
              <a:rect r="r" b="b" t="t" l="l"/>
              <a:pathLst>
                <a:path h="2457524" w="4720782">
                  <a:moveTo>
                    <a:pt x="29700" y="0"/>
                  </a:moveTo>
                  <a:lnTo>
                    <a:pt x="4691082" y="0"/>
                  </a:lnTo>
                  <a:cubicBezTo>
                    <a:pt x="4707485" y="0"/>
                    <a:pt x="4720782" y="13297"/>
                    <a:pt x="4720782" y="29700"/>
                  </a:cubicBezTo>
                  <a:lnTo>
                    <a:pt x="4720782" y="2427824"/>
                  </a:lnTo>
                  <a:cubicBezTo>
                    <a:pt x="4720782" y="2444227"/>
                    <a:pt x="4707485" y="2457524"/>
                    <a:pt x="4691082" y="2457524"/>
                  </a:cubicBezTo>
                  <a:lnTo>
                    <a:pt x="29700" y="2457524"/>
                  </a:lnTo>
                  <a:cubicBezTo>
                    <a:pt x="13297" y="2457524"/>
                    <a:pt x="0" y="2444227"/>
                    <a:pt x="0" y="2427824"/>
                  </a:cubicBezTo>
                  <a:lnTo>
                    <a:pt x="0" y="29700"/>
                  </a:lnTo>
                  <a:cubicBezTo>
                    <a:pt x="0" y="13297"/>
                    <a:pt x="13297" y="0"/>
                    <a:pt x="29700" y="0"/>
                  </a:cubicBezTo>
                  <a:close/>
                </a:path>
              </a:pathLst>
            </a:custGeom>
            <a:solidFill>
              <a:srgbClr val="FCFAFA"/>
            </a:solidFill>
            <a:ln w="19050" cap="rnd">
              <a:solidFill>
                <a:srgbClr val="7A16F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720783" cy="251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5187" y="1028700"/>
            <a:ext cx="16456633" cy="8229600"/>
            <a:chOff x="0" y="0"/>
            <a:chExt cx="433425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42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34257">
                  <a:moveTo>
                    <a:pt x="25874" y="0"/>
                  </a:moveTo>
                  <a:lnTo>
                    <a:pt x="4308383" y="0"/>
                  </a:lnTo>
                  <a:cubicBezTo>
                    <a:pt x="4322673" y="0"/>
                    <a:pt x="4334257" y="11584"/>
                    <a:pt x="4334257" y="25874"/>
                  </a:cubicBezTo>
                  <a:lnTo>
                    <a:pt x="4334257" y="2141592"/>
                  </a:lnTo>
                  <a:cubicBezTo>
                    <a:pt x="4334257" y="2155882"/>
                    <a:pt x="4322673" y="2167467"/>
                    <a:pt x="4308383" y="2167467"/>
                  </a:cubicBezTo>
                  <a:lnTo>
                    <a:pt x="25874" y="2167467"/>
                  </a:lnTo>
                  <a:cubicBezTo>
                    <a:pt x="19012" y="2167467"/>
                    <a:pt x="12431" y="2164741"/>
                    <a:pt x="7578" y="2159888"/>
                  </a:cubicBezTo>
                  <a:cubicBezTo>
                    <a:pt x="2726" y="2155036"/>
                    <a:pt x="0" y="2148455"/>
                    <a:pt x="0" y="2141592"/>
                  </a:cubicBezTo>
                  <a:lnTo>
                    <a:pt x="0" y="25874"/>
                  </a:lnTo>
                  <a:cubicBezTo>
                    <a:pt x="0" y="11584"/>
                    <a:pt x="11584" y="0"/>
                    <a:pt x="258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843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34257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423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8" y="0"/>
                </a:lnTo>
                <a:lnTo>
                  <a:pt x="501528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11056" y="4892736"/>
            <a:ext cx="501527" cy="501527"/>
          </a:xfrm>
          <a:custGeom>
            <a:avLst/>
            <a:gdLst/>
            <a:ahLst/>
            <a:cxnLst/>
            <a:rect r="r" b="b" t="t" l="l"/>
            <a:pathLst>
              <a:path h="501527" w="501527">
                <a:moveTo>
                  <a:pt x="0" y="0"/>
                </a:moveTo>
                <a:lnTo>
                  <a:pt x="501527" y="0"/>
                </a:lnTo>
                <a:lnTo>
                  <a:pt x="501527" y="501528"/>
                </a:lnTo>
                <a:lnTo>
                  <a:pt x="0" y="501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7465" y="1028700"/>
            <a:ext cx="9739172" cy="8229600"/>
          </a:xfrm>
          <a:custGeom>
            <a:avLst/>
            <a:gdLst/>
            <a:ahLst/>
            <a:cxnLst/>
            <a:rect r="r" b="b" t="t" l="l"/>
            <a:pathLst>
              <a:path h="8229600" w="9739172">
                <a:moveTo>
                  <a:pt x="0" y="0"/>
                </a:moveTo>
                <a:lnTo>
                  <a:pt x="9739171" y="0"/>
                </a:lnTo>
                <a:lnTo>
                  <a:pt x="97391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4457705" y="1152525"/>
            <a:ext cx="15721756" cy="26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ER Diagram</a:t>
            </a:r>
          </a:p>
          <a:p>
            <a:pPr algn="ctr">
              <a:lnSpc>
                <a:spcPts val="6713"/>
              </a:lnSpc>
            </a:pPr>
            <a:r>
              <a:rPr lang="en-US" sz="6781" spc="-244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（實體關係圖）</a:t>
            </a:r>
          </a:p>
          <a:p>
            <a:pPr algn="ctr">
              <a:lnSpc>
                <a:spcPts val="671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4270994" y="8544535"/>
            <a:ext cx="15721756" cy="14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999" spc="-143">
                <a:solidFill>
                  <a:srgbClr val="201D20"/>
                </a:solidFill>
                <a:latin typeface="芫荽"/>
                <a:ea typeface="芫荽"/>
                <a:cs typeface="芫荽"/>
                <a:sym typeface="芫荽"/>
              </a:rPr>
              <a:t>詳細請看Github</a:t>
            </a:r>
          </a:p>
          <a:p>
            <a:pPr algn="ctr">
              <a:lnSpc>
                <a:spcPts val="671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DAGivp69-gc</dc:identifier>
  <dcterms:modified xsi:type="dcterms:W3CDTF">2011-08-01T06:04:30Z</dcterms:modified>
  <cp:revision>1</cp:revision>
  <dc:title>Final Project Part I</dc:title>
</cp:coreProperties>
</file>